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A852-7B1D-452A-B4D9-7FCFF9D48B99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1060-00B0-4DFD-A07F-A7D44B0D57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7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1060-00B0-4DFD-A07F-A7D44B0D57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1060-00B0-4DFD-A07F-A7D44B0D576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DB4D46-9C56-42A7-992E-CF0886B5509A}" type="datetimeFigureOut">
              <a:rPr lang="ru-RU" smtClean="0"/>
              <a:t>14.07.2025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407229-6E34-4B38-A76B-FA330CBCE24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0%D0%BB%D1%8C%D0%BD%D0%B8%D0%B9_%D0%92%D0%BE%D1%81%D1%82%D0%BE%D0%BA" TargetMode="External"/><Relationship Id="rId13" Type="http://schemas.openxmlformats.org/officeDocument/2006/relationships/hyperlink" Target="https://ru.wikipedia.org/wiki/%D0%A5%D0%BE%D1%81%D1%82,_%D0%9D%D0%B8%D0%BA%D0%BE%D0%BB%D0%B0%D1%83%D1%81_%D0%A2%D0%BE%D0%BC%D0%B0%D1%81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0%D1%80%D0%B5%D0%B0%D0%BB" TargetMode="External"/><Relationship Id="rId12" Type="http://schemas.openxmlformats.org/officeDocument/2006/relationships/hyperlink" Target="https://ru.wikipedia.org/wiki/%D0%9B%D0%B0%D0%BD%D0%B4%D1%88%D0%B0%D1%84%D1%82%D0%BD%D1%8B%D0%B9_%D0%B4%D0%B8%D0%B7%D0%B0%D0%B9%D0%B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8%D0%BB%D0%B5%D0%B9%D0%BD%D1%8B%D0%B5" TargetMode="External"/><Relationship Id="rId11" Type="http://schemas.openxmlformats.org/officeDocument/2006/relationships/hyperlink" Target="https://ru.wikipedia.org/wiki/%D0%A1%D0%B0%D0%B4%D0%BE%D0%B2%D0%BE%D0%B4%D1%81%D1%82%D0%B2%D0%BE" TargetMode="External"/><Relationship Id="rId5" Type="http://schemas.openxmlformats.org/officeDocument/2006/relationships/hyperlink" Target="https://ru.wikipedia.org/wiki/%D0%A1%D0%BF%D0%B0%D1%80%D0%B6%D0%B5%D0%B2%D1%8B%D0%B5" TargetMode="External"/><Relationship Id="rId15" Type="http://schemas.openxmlformats.org/officeDocument/2006/relationships/hyperlink" Target="https://ru.wikipedia.org/wiki/%D0%A5%D0%BE%D1%81%D1%82%D0%B0_(%D1%80%D0%B0%D1%81%D1%82%D0%B5%D0%BD%D0%B8%D0%B5)#cite_note-_71a95f3e8f2e1b46-4" TargetMode="External"/><Relationship Id="rId10" Type="http://schemas.openxmlformats.org/officeDocument/2006/relationships/hyperlink" Target="https://ru.wikipedia.org/wiki/%D0%AF%D0%BF%D0%BE%D0%BD%D0%B8%D1%8F" TargetMode="External"/><Relationship Id="rId4" Type="http://schemas.openxmlformats.org/officeDocument/2006/relationships/hyperlink" Target="https://ru.wikipedia.org/wiki/%D0%A0%D0%BE%D0%B4_(%D0%B1%D0%B8%D0%BE%D0%BB%D0%BE%D0%B3%D0%B8%D1%8F)" TargetMode="External"/><Relationship Id="rId9" Type="http://schemas.openxmlformats.org/officeDocument/2006/relationships/hyperlink" Target="https://ru.wikipedia.org/wiki/%D0%AE%D0%B3%D0%BE-%D0%92%D0%BE%D1%81%D1%82%D0%BE%D1%87%D0%BD%D0%B0%D1%8F_%D0%90%D0%B7%D0%B8%D1%8F" TargetMode="External"/><Relationship Id="rId14" Type="http://schemas.openxmlformats.org/officeDocument/2006/relationships/hyperlink" Target="https://ru.wikipedia.org/wiki/%D0%A4%D1%83%D0%BD%D0%BA,_%D0%93%D0%B5%D0%BD%D1%80%D0%B8%D1%85_%D0%9A%D1%80%D0%B8%D1%81%D1%82%D0%B8%D0%B0%D0%B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1%82%D0%B0%D0%B9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ru.wikipedia.org/wiki/%D0%90%D1%81%D1%84%D0%BE%D0%B4%D0%B5%D0%BB%D0%BE%D0%B2%D1%8B%D0%B5" TargetMode="External"/><Relationship Id="rId12" Type="http://schemas.openxmlformats.org/officeDocument/2006/relationships/hyperlink" Target="https://ru.wikipedia.org/wiki/%D0%93%D1%80%D0%B5%D1%87%D0%B5%D1%81%D0%BA%D0%B8%D0%B9_%D1%8F%D0%B7%D1%8B%D0%B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B%D0%B8%D0%BB%D0%B5%D0%B9%D0%BD%D0%B8%D0%BA%D0%BE%D0%B2%D1%8B%D0%B5&amp;action=edit&amp;redlink=1" TargetMode="External"/><Relationship Id="rId11" Type="http://schemas.openxmlformats.org/officeDocument/2006/relationships/hyperlink" Target="https://ru.wikipedia.org/wiki/%D0%9E%D0%B1%D1%8C" TargetMode="External"/><Relationship Id="rId5" Type="http://schemas.openxmlformats.org/officeDocument/2006/relationships/hyperlink" Target="https://ru.wikipedia.org/wiki/%D0%A0%D0%BE%D0%B4_(%D0%B1%D0%B8%D0%BE%D0%BB%D0%BE%D0%B3%D0%B8%D1%8F)" TargetMode="External"/><Relationship Id="rId10" Type="http://schemas.openxmlformats.org/officeDocument/2006/relationships/hyperlink" Target="https://ru.wikipedia.org/wiki/%D0%AF%D0%BF%D0%BE%D0%BD%D0%B8%D1%8F" TargetMode="External"/><Relationship Id="rId4" Type="http://schemas.openxmlformats.org/officeDocument/2006/relationships/hyperlink" Target="https://ru.wikipedia.org/wiki/%D0%9B%D0%B0%D1%82%D0%B8%D0%BD%D1%81%D0%BA%D0%B8%D0%B9_%D1%8F%D0%B7%D1%8B%D0%BA" TargetMode="External"/><Relationship Id="rId9" Type="http://schemas.openxmlformats.org/officeDocument/2006/relationships/hyperlink" Target="https://ru.wikipedia.org/wiki/%D0%9A%D0%BE%D1%80%D0%B5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5%D1%87%D0%B5%D1%81%D0%BA%D0%B8%D0%B9_%D1%8F%D0%B7%D1%8B%D0%B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2%D0%B5%D0%B1%D0%B5%D0%BB%D1%8C" TargetMode="External"/><Relationship Id="rId5" Type="http://schemas.openxmlformats.org/officeDocument/2006/relationships/hyperlink" Target="https://ru.wikipedia.org/wiki/%D0%A2%D1%80%D0%B0%D0%B2%D1%8F%D0%BD%D0%B8%D1%81%D1%82%D1%8B%D0%B5_%D1%80%D0%B0%D1%81%D1%82%D0%B5%D0%BD%D0%B8%D1%8F" TargetMode="External"/><Relationship Id="rId4" Type="http://schemas.openxmlformats.org/officeDocument/2006/relationships/hyperlink" Target="https://ru.wikipedia.org/wiki/%D0%9C%D0%BD%D0%BE%D0%B3%D0%BE%D0%BB%D0%B5%D1%82%D0%BD%D0%B8%D0%B5_%D1%80%D0%B0%D1%81%D1%82%D0%B5%D0%BD%D0%B8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1%84%D1%80%D0%B0%D0%B2%D0%B8%D0%B4%D0%BE%D0%B2%D1%8B%D0%B5_%D1%80%D0%B0%D0%BD%D0%B3%D0%B8" TargetMode="External"/><Relationship Id="rId3" Type="http://schemas.openxmlformats.org/officeDocument/2006/relationships/hyperlink" Target="https://ru.wikipedia.org/wiki/%D0%A1%D0%BE%D1%80%D1%82" TargetMode="External"/><Relationship Id="rId7" Type="http://schemas.openxmlformats.org/officeDocument/2006/relationships/hyperlink" Target="https://ru.wikipedia.org/wiki/%D0%A1%D0%BA%D1%80%D0%B5%D1%89%D0%B8%D0%B2%D0%B0%D0%BD%D0%B8%D0%B5" TargetMode="External"/><Relationship Id="rId12" Type="http://schemas.openxmlformats.org/officeDocument/2006/relationships/hyperlink" Target="https://ru.wikipedia.org/wiki/%D0%94%D1%80%D0%B5%D0%B2%D0%BD%D1%8F%D1%8F_%D0%9C%D0%B0%D0%BA%D0%B5%D0%B4%D0%BE%D0%BD%D0%B8%D1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B%D0%B5%D0%BA%D1%86%D0%B8%D1%8F" TargetMode="External"/><Relationship Id="rId11" Type="http://schemas.openxmlformats.org/officeDocument/2006/relationships/hyperlink" Target="https://ru.wikipedia.org/wiki/%D0%93%D0%B5%D1%80%D0%BE%D0%B4%D0%BE%D1%82" TargetMode="External"/><Relationship Id="rId5" Type="http://schemas.openxmlformats.org/officeDocument/2006/relationships/hyperlink" Target="https://ru.wikipedia.org/wiki/%D0%9B%D0%B0%D1%82%D0%B8%D0%BD%D1%81%D0%BA%D0%B8%D0%B9_%D1%8F%D0%B7%D1%8B%D0%BA" TargetMode="External"/><Relationship Id="rId10" Type="http://schemas.openxmlformats.org/officeDocument/2006/relationships/hyperlink" Target="https://ru.wikipedia.org/wiki/%D0%A0%D0%BE%D0%B7%D0%B0#cite_note-%D0%9A%D0%B5%D1%80%D0%BD%D0%B5%D1%80-5" TargetMode="External"/><Relationship Id="rId4" Type="http://schemas.openxmlformats.org/officeDocument/2006/relationships/hyperlink" Target="https://ru.wikipedia.org/wiki/%D0%A8%D0%B8%D0%BF%D0%BE%D0%B2%D0%BD%D0%B8%D0%BA" TargetMode="External"/><Relationship Id="rId9" Type="http://schemas.openxmlformats.org/officeDocument/2006/relationships/hyperlink" Target="https://ru.wikipedia.org/wiki/%D0%94%D1%80%D0%B5%D0%B2%D0%BD%D0%B8%D0%B9_%D0%A0%D0%B8%D0%B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E%D1%81%D1%82%D0%BE%D1%87%D0%BD%D0%B0%D1%8F_%D0%90%D0%B7%D0%B8%D1%8F" TargetMode="External"/><Relationship Id="rId13" Type="http://schemas.openxmlformats.org/officeDocument/2006/relationships/hyperlink" Target="https://ru.wikipedia.org/wiki/%D0%A0%D0%BE%D1%81%D1%81%D0%B8%D1%8F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E%D0%B6%D0%BD%D0%B0%D1%8F_%D0%90%D0%B7%D0%B8%D1%8F" TargetMode="External"/><Relationship Id="rId12" Type="http://schemas.openxmlformats.org/officeDocument/2006/relationships/hyperlink" Target="https://ru.wikipedia.org/wiki/%D0%AF%D0%BF%D0%BE%D0%BD%D0%B8%D1%8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0%D1%82%D0%B5%D0%BD%D0%B7%D0%B8%D0%B5%D0%B2%D1%8B%D0%B5" TargetMode="External"/><Relationship Id="rId11" Type="http://schemas.openxmlformats.org/officeDocument/2006/relationships/hyperlink" Target="https://ru.wikipedia.org/wiki/%D0%9A%D0%B8%D1%82%D0%B0%D0%B9" TargetMode="External"/><Relationship Id="rId5" Type="http://schemas.openxmlformats.org/officeDocument/2006/relationships/hyperlink" Target="https://ru.wikipedia.org/wiki/%D0%A6%D0%B2%D0%B5%D1%82%D0%BA%D0%BE%D0%B2%D1%8B%D0%B5_%D1%80%D0%B0%D1%81%D1%82%D0%B5%D0%BD%D0%B8%D1%8F" TargetMode="External"/><Relationship Id="rId15" Type="http://schemas.openxmlformats.org/officeDocument/2006/relationships/hyperlink" Target="https://ru.wikipedia.org/wiki/%D0%9A%D0%BE%D0%BC%D0%BC%D0%B5%D1%80%D1%81%D0%BE%D0%BD,_%D0%A4%D0%B8%D0%BB%D0%B8%D0%B1%D0%B5%D1%80" TargetMode="External"/><Relationship Id="rId10" Type="http://schemas.openxmlformats.org/officeDocument/2006/relationships/hyperlink" Target="https://ru.wikipedia.org/wiki/%D0%AE%D0%B6%D0%BD%D0%B0%D1%8F_%D0%90%D0%BC%D0%B5%D1%80%D0%B8%D0%BA%D0%B0" TargetMode="External"/><Relationship Id="rId4" Type="http://schemas.openxmlformats.org/officeDocument/2006/relationships/hyperlink" Target="https://ru.wikipedia.org/wiki/%D0%A0%D0%BE%D0%B4_(%D0%B1%D0%B8%D0%BE%D0%BB%D0%BE%D0%B3%D0%B8%D1%8F)" TargetMode="External"/><Relationship Id="rId9" Type="http://schemas.openxmlformats.org/officeDocument/2006/relationships/hyperlink" Target="https://ru.wikipedia.org/wiki/%D0%A1%D0%B5%D0%B2%D0%B5%D1%80%D0%BD%D0%B0%D1%8F_%D0%90%D0%BC%D0%B5%D1%80%D0%B8%D0%BA%D0%B0" TargetMode="External"/><Relationship Id="rId14" Type="http://schemas.openxmlformats.org/officeDocument/2006/relationships/hyperlink" Target="https://ru.wikipedia.org/wiki/%D0%94%D0%B0%D0%BB%D1%8C%D0%BD%D0%B8%D0%B9_%D0%92%D0%BE%D1%81%D1%82%D0%BE%D0%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0%D0%B0%D0%B2%D0%B0" TargetMode="External"/><Relationship Id="rId13" Type="http://schemas.openxmlformats.org/officeDocument/2006/relationships/hyperlink" Target="https://ru.wikipedia.org/wiki/%D0%9F%D1%80%D0%B5%D1%80%D0%B8%D1%8F" TargetMode="External"/><Relationship Id="rId18" Type="http://schemas.openxmlformats.org/officeDocument/2006/relationships/hyperlink" Target="https://ru.wikipedia.org/wiki/%D0%A0%D1%83%D0%B4%D0%B1%D0%B5%D0%BA%D0%B8%D1%8F#cite_note-2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C%D0%BD%D0%BE%D0%B3%D0%BE%D0%BB%D0%B5%D1%82%D0%BD%D0%B5%D0%B5_%D1%80%D0%B0%D1%81%D1%82%D0%B5%D0%BD%D0%B8%D0%B5" TargetMode="External"/><Relationship Id="rId12" Type="http://schemas.openxmlformats.org/officeDocument/2006/relationships/hyperlink" Target="https://ru.wikipedia.org/wiki/%D0%A1%D0%B5%D0%B2%D0%B5%D1%80%D0%BD%D0%B0%D1%8F_%D0%90%D0%BC%D0%B5%D1%80%D0%B8%D0%BA%D0%B0" TargetMode="External"/><Relationship Id="rId17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s://ru.wikipedia.org/wiki/%D0%90%D1%84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2%D1%83%D0%BB%D0%B5%D1%82%D0%BD%D0%B5%D0%B5_%D1%80%D0%B0%D1%81%D1%82%D0%B5%D0%BD%D0%B8%D0%B5" TargetMode="External"/><Relationship Id="rId11" Type="http://schemas.openxmlformats.org/officeDocument/2006/relationships/hyperlink" Target="https://ru.wikipedia.org/wiki/%D0%91%D0%B8%D0%BE%D0%BB%D0%BE%D0%B3%D0%B8%D1%87%D0%B5%D1%81%D0%BA%D0%B8%D0%B9_%D0%B2%D0%B8%D0%B4" TargetMode="External"/><Relationship Id="rId5" Type="http://schemas.openxmlformats.org/officeDocument/2006/relationships/hyperlink" Target="https://ru.wikipedia.org/wiki/%D0%9E%D0%B4%D0%BD%D0%BE%D0%BB%D0%B5%D1%82%D0%BD%D0%B5%D0%B5_%D1%80%D0%B0%D1%81%D1%82%D0%B5%D0%BD%D0%B8%D0%B5" TargetMode="External"/><Relationship Id="rId15" Type="http://schemas.openxmlformats.org/officeDocument/2006/relationships/hyperlink" Target="https://ru.wikipedia.org/wiki/%D0%95%D0%B2%D1%80%D0%BE%D0%BF%D0%B0" TargetMode="External"/><Relationship Id="rId10" Type="http://schemas.openxmlformats.org/officeDocument/2006/relationships/hyperlink" Target="https://ru.wikipedia.org/wiki/%D0%90%D1%81%D1%82%D1%80%D0%BE%D0%B2%D1%8B%D0%B5" TargetMode="External"/><Relationship Id="rId4" Type="http://schemas.openxmlformats.org/officeDocument/2006/relationships/hyperlink" Target="https://ru.wikipedia.org/wiki/%D0%A0%D0%BE%D0%B4_(%D0%B1%D0%B8%D0%BE%D0%BB%D0%BE%D0%B3%D0%B8%D1%8F)" TargetMode="External"/><Relationship Id="rId9" Type="http://schemas.openxmlformats.org/officeDocument/2006/relationships/hyperlink" Target="https://ru.wikipedia.org/wiki/%D0%A1%D0%B5%D0%BC%D0%B5%D0%B9%D1%81%D1%82%D0%B2%D0%BE" TargetMode="External"/><Relationship Id="rId14" Type="http://schemas.openxmlformats.org/officeDocument/2006/relationships/hyperlink" Target="https://ru.wikipedia.org/wiki/%D0%94%D0%B5%D0%BA%D0%BE%D1%80%D0%B0%D1%82%D0%B8%D0%B2%D0%BD%D1%8B%D0%B5_%D1%80%D0%B0%D1%81%D1%82%D0%B5%D0%BD%D0%B8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1%8C%D1%8E-%D0%9C%D0%B5%D0%BA%D1%81%D0%B8%D0%BA%D0%BE" TargetMode="External"/><Relationship Id="rId13" Type="http://schemas.openxmlformats.org/officeDocument/2006/relationships/hyperlink" Target="https://ru.wikipedia.org/wiki/%D0%95%D0%B2%D1%80%D0%BE%D0%BF%D0%B0" TargetMode="External"/><Relationship Id="rId18" Type="http://schemas.openxmlformats.org/officeDocument/2006/relationships/hyperlink" Target="https://ru.wikipedia.org/wiki/%D0%91%D0%98%D0%9D_%D0%A0%D0%90%D0%9D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ru.wikipedia.org/wiki/%D0%90%D0%BC%D0%B5%D1%80%D0%B8%D0%BA%D0%B0" TargetMode="External"/><Relationship Id="rId12" Type="http://schemas.openxmlformats.org/officeDocument/2006/relationships/hyperlink" Target="https://ru.wikipedia.org/wiki/%D0%98%D1%81%D0%BF%D0%B0%D0%BD%D0%B8%D1%8F" TargetMode="External"/><Relationship Id="rId17" Type="http://schemas.openxmlformats.org/officeDocument/2006/relationships/hyperlink" Target="https://ru.wikipedia.org/wiki/%D0%9D%D0%B0%D1%82%D1%83%D1%80%D0%B0%D0%BB%D0%B8%D0%B7%D0%B0%D1%86%D0%B8%D1%8F_(%D0%B1%D0%B8%D0%BE%D0%BB%D0%BE%D0%B3%D0%B8%D1%8F)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ru.wikipedia.org/wiki/%D0%98%D0%BD%D1%82%D1%80%D0%BE%D0%B4%D1%83%D0%BA%D1%86%D0%B8%D1%8F_(%D0%B1%D0%B8%D0%BE%D0%BB%D0%BE%D0%B3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0%BC%D1%8F" TargetMode="External"/><Relationship Id="rId11" Type="http://schemas.openxmlformats.org/officeDocument/2006/relationships/hyperlink" Target="https://ru.wikipedia.org/wiki/%D0%9A%D0%BE%D0%BD%D0%BA%D0%B8%D1%81%D1%82%D0%B0%D0%B4%D0%BE%D1%80" TargetMode="External"/><Relationship Id="rId5" Type="http://schemas.openxmlformats.org/officeDocument/2006/relationships/hyperlink" Target="https://ru.wikipedia.org/wiki/%D0%A2%D0%B0%D0%B3%D0%B5%D1%81" TargetMode="External"/><Relationship Id="rId15" Type="http://schemas.openxmlformats.org/officeDocument/2006/relationships/hyperlink" Target="https://ru.wikipedia.org/wiki/%D0%9C%D0%B0%D0%BB%D0%B0%D1%8F_%D0%90%D0%B7%D0%B8%D1%8F" TargetMode="External"/><Relationship Id="rId10" Type="http://schemas.openxmlformats.org/officeDocument/2006/relationships/hyperlink" Target="https://ru.wikipedia.org/wiki/%D0%90%D1%80%D0%B3%D0%B5%D0%BD%D1%82%D0%B8%D0%BD%D0%B0" TargetMode="External"/><Relationship Id="rId4" Type="http://schemas.openxmlformats.org/officeDocument/2006/relationships/hyperlink" Target="https://ru.wikipedia.org/wiki/%D0%9A%D0%B0%D1%80%D0%BB_%D0%9B%D0%B8%D0%BD%D0%BD%D0%B5%D0%B9" TargetMode="External"/><Relationship Id="rId9" Type="http://schemas.openxmlformats.org/officeDocument/2006/relationships/hyperlink" Target="https://ru.wikipedia.org/wiki/%D0%90%D1%80%D0%B8%D0%B7%D0%BE%D0%BD%D0%B0" TargetMode="External"/><Relationship Id="rId14" Type="http://schemas.openxmlformats.org/officeDocument/2006/relationships/hyperlink" Target="https://ru.wikipedia.org/wiki/%D0%A0%D0%BE%D1%81%D1%81%D0%B8%D1%8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0%B4_(%D0%B1%D0%B8%D0%BE%D0%BB%D0%BE%D0%B3%D0%B8%D1%8F)" TargetMode="External"/><Relationship Id="rId13" Type="http://schemas.openxmlformats.org/officeDocument/2006/relationships/hyperlink" Target="https://ru.wikipedia.org/wiki/%D0%A1%D0%B5%D0%B2%D0%B5%D1%80%D0%BD%D0%B0%D1%8F_%D0%90%D0%BC%D0%B5%D1%80%D0%B8%D0%BA%D0%B0" TargetMode="External"/><Relationship Id="rId3" Type="http://schemas.openxmlformats.org/officeDocument/2006/relationships/hyperlink" Target="https://ru.wikipedia.org/wiki/%D0%9B%D0%B8%D0%BD%D0%BD%D0%B5%D0%B9,_%D0%9A%D0%B0%D1%80%D0%BB" TargetMode="External"/><Relationship Id="rId7" Type="http://schemas.openxmlformats.org/officeDocument/2006/relationships/hyperlink" Target="https://ru.wikipedia.org/wiki/%D0%9B%D0%B0%D1%82%D0%B8%D0%BD%D1%81%D0%BA%D0%B8%D0%B9_%D1%8F%D0%B7%D1%8B%D0%BA" TargetMode="External"/><Relationship Id="rId12" Type="http://schemas.openxmlformats.org/officeDocument/2006/relationships/hyperlink" Target="https://ru.wikipedia.org/wiki/%D0%AF%D1%81%D0%BD%D0%BE%D1%82%D0%BA%D0%BE%D0%B2%D1%8B%D0%B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C%D0%B5%D1%80%D0%B8%D0%BA%D0%B0" TargetMode="External"/><Relationship Id="rId11" Type="http://schemas.openxmlformats.org/officeDocument/2006/relationships/hyperlink" Target="https://ru.wikipedia.org/wiki/%D0%A2%D1%80%D0%B0%D0%B2%D1%8B" TargetMode="External"/><Relationship Id="rId5" Type="http://schemas.openxmlformats.org/officeDocument/2006/relationships/hyperlink" Target="https://ru.wikipedia.org/wiki/%D0%9C%D0%BE%D0%BD%D0%B0%D1%80%D0%B4%D0%B5%D1%81,_%D0%9D%D0%B8%D0%BA%D0%BE%D0%BB%D0%B0%D1%81" TargetMode="External"/><Relationship Id="rId10" Type="http://schemas.openxmlformats.org/officeDocument/2006/relationships/hyperlink" Target="https://ru.wikipedia.org/wiki/%D0%9C%D0%BD%D0%BE%D0%B3%D0%BE%D0%BB%D0%B5%D1%82%D0%BD%D0%B8%D0%B5_%D1%80%D0%B0%D1%81%D1%82%D0%B5%D0%BD%D0%B8%D1%8F" TargetMode="External"/><Relationship Id="rId4" Type="http://schemas.openxmlformats.org/officeDocument/2006/relationships/hyperlink" Target="https://ru.wikipedia.org/wiki/%D0%98%D1%81%D0%BF%D0%B0%D0%BD%D0%B8%D1%8F" TargetMode="External"/><Relationship Id="rId9" Type="http://schemas.openxmlformats.org/officeDocument/2006/relationships/hyperlink" Target="https://ru.wikipedia.org/wiki/%D0%9E%D0%B4%D0%BD%D0%BE%D0%BB%D0%B5%D1%82%D0%BD%D0%B8%D0%B5_%D1%80%D0%B0%D1%81%D1%82%D0%B5%D0%BD%D0%B8%D1%8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0%BC%D0%B5%D1%80%D0%B5%D0%BD%D0%BD%D1%8B%D0%B9_%D0%BA%D0%BB%D0%B8%D0%BC%D0%B0%D1%82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1%D0%B5%D0%B2%D0%B5%D1%80%D0%BD%D0%BE%D0%B5_%D0%BF%D0%BE%D0%BB%D1%83%D1%88%D0%B0%D1%80%D0%B8%D0%B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8%D0%BE%D0%BB%D0%BE%D0%B3%D0%B8%D1%87%D0%B5%D1%81%D0%BA%D0%B8%D0%B9_%D0%B2%D0%B8%D0%B4" TargetMode="External"/><Relationship Id="rId11" Type="http://schemas.openxmlformats.org/officeDocument/2006/relationships/hyperlink" Target="https://ru.wikipedia.org/wiki/%D0%AF%D0%BF%D0%BE%D0%BD%D0%B8%D1%8F" TargetMode="External"/><Relationship Id="rId5" Type="http://schemas.openxmlformats.org/officeDocument/2006/relationships/hyperlink" Target="https://ru.wikipedia.org/wiki/%D0%A4%D0%B8%D0%B0%D0%BB%D0%BA%D0%BE%D0%B2%D1%8B%D0%B5" TargetMode="External"/><Relationship Id="rId10" Type="http://schemas.openxmlformats.org/officeDocument/2006/relationships/hyperlink" Target="https://ru.wikipedia.org/wiki/%D0%90%D0%BD%D0%B4%D1%8B" TargetMode="External"/><Relationship Id="rId4" Type="http://schemas.openxmlformats.org/officeDocument/2006/relationships/hyperlink" Target="https://ru.wikipedia.org/wiki/%D0%A0%D0%BE%D0%B4_(%D0%B1%D0%B8%D0%BE%D0%BB%D0%BE%D0%B3%D0%B8%D1%8F)" TargetMode="External"/><Relationship Id="rId9" Type="http://schemas.openxmlformats.org/officeDocument/2006/relationships/hyperlink" Target="https://ru.wikipedia.org/wiki/%D0%A1%D0%B5%D0%B2%D0%B5%D1%80%D0%BD%D0%B0%D1%8F_%D0%90%D0%BC%D0%B5%D1%80%D0%B8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 гостях у Берендея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01008"/>
            <a:ext cx="5114778" cy="1101248"/>
          </a:xfrm>
        </p:spPr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Цветы вокруг нас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b="23463"/>
          <a:stretch/>
        </p:blipFill>
        <p:spPr>
          <a:xfrm>
            <a:off x="22678" y="116632"/>
            <a:ext cx="2592288" cy="2907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3" t="25310" r="4803" b="23945"/>
          <a:stretch/>
        </p:blipFill>
        <p:spPr>
          <a:xfrm>
            <a:off x="-126100" y="3140968"/>
            <a:ext cx="2741066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80526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20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Автор: </a:t>
            </a:r>
            <a:r>
              <a:rPr lang="ru-RU" sz="2200" dirty="0" err="1">
                <a:solidFill>
                  <a:srgbClr val="FFFFFF"/>
                </a:solidFill>
                <a:latin typeface="Bahnschrift SemiBold Condensed" panose="020B0502040204020203" pitchFamily="34" charset="0"/>
              </a:rPr>
              <a:t>Трулесова</a:t>
            </a:r>
            <a:r>
              <a:rPr lang="ru-RU" sz="2200" dirty="0">
                <a:solidFill>
                  <a:srgbClr val="FFFFFF"/>
                </a:solidFill>
                <a:latin typeface="Bahnschrift SemiBold Condensed" panose="020B0502040204020203" pitchFamily="34" charset="0"/>
              </a:rPr>
              <a:t> А.Н.</a:t>
            </a:r>
          </a:p>
        </p:txBody>
      </p:sp>
    </p:spTree>
    <p:extLst>
      <p:ext uri="{BB962C8B-B14F-4D97-AF65-F5344CB8AC3E}">
        <p14:creationId xmlns:p14="http://schemas.microsoft.com/office/powerpoint/2010/main" val="21102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хоста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7531" r="-1738" b="2599"/>
          <a:stretch/>
        </p:blipFill>
        <p:spPr>
          <a:xfrm>
            <a:off x="5580112" y="2060848"/>
            <a:ext cx="2153154" cy="2595978"/>
          </a:xfrm>
        </p:spPr>
      </p:pic>
      <p:sp>
        <p:nvSpPr>
          <p:cNvPr id="9" name="Прямоугольник 8"/>
          <p:cNvSpPr/>
          <p:nvPr/>
        </p:nvSpPr>
        <p:spPr>
          <a:xfrm>
            <a:off x="683568" y="184482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Хо́ста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3" tooltip="Латинский язык"/>
              </a:rPr>
              <a:t>лат.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Hósta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 —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Род (биология)"/>
              </a:rPr>
              <a:t>род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многолетних травянистых растений семейства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Спаржевые"/>
              </a:rPr>
              <a:t>Спаржевые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(ранее был включён в семейство </a:t>
            </a:r>
            <a:r>
              <a:rPr lang="ru-RU" dirty="0" smtClean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Лилейные"/>
              </a:rPr>
              <a:t>Лилейные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Ареал"/>
              </a:rPr>
              <a:t>Ареал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рода —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Дальний Восток"/>
              </a:rPr>
              <a:t>Дальний Восток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Юго-Восточная Азия"/>
              </a:rPr>
              <a:t>Юго-Восточная Азия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Япония"/>
              </a:rPr>
              <a:t>Япония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 Ранее род был больше известен под названием </a:t>
            </a:r>
            <a:r>
              <a:rPr lang="ru-RU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Функия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 (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Fúnkia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Растения этого рода широко используются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Садоводство"/>
              </a:rPr>
              <a:t>садоводстве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Ландшафтный дизайн"/>
              </a:rPr>
              <a:t>ландшафтном дизайне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ценятся как теневыносливые декоративно-лиственные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растения.</a:t>
            </a:r>
            <a:endParaRPr lang="ru-RU" dirty="0">
              <a:solidFill>
                <a:srgbClr val="202122"/>
              </a:solidFill>
              <a:latin typeface="Bahnschrift SemiBold Condensed" panose="020B0502040204020203" pitchFamily="34" charset="0"/>
            </a:endParaRPr>
          </a:p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Род назван в честь австрийского врача и ботаника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3" tooltip="Хост, Николаус Томас"/>
              </a:rPr>
              <a:t>Николауса Хоста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(1761—1834). Название </a:t>
            </a:r>
            <a:r>
              <a:rPr lang="ru-RU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Функия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 (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Funkia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), под которым род был известен раньше, было дано в честь немецкого ботаника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4" tooltip="Функ, Генрих Кристиан"/>
              </a:rPr>
              <a:t>Генриха 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14" tooltip="Функ, Генрих Кристиан"/>
              </a:rPr>
              <a:t>Функа</a:t>
            </a:r>
            <a:r>
              <a:rPr lang="ru-RU" baseline="30000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5"/>
              </a:rPr>
              <a:t>[4]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(1771—1839).</a:t>
            </a:r>
          </a:p>
        </p:txBody>
      </p:sp>
    </p:spTree>
    <p:extLst>
      <p:ext uri="{BB962C8B-B14F-4D97-AF65-F5344CB8AC3E}">
        <p14:creationId xmlns:p14="http://schemas.microsoft.com/office/powerpoint/2010/main" val="363687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лилейник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11066" r="815" b="10352"/>
          <a:stretch/>
        </p:blipFill>
        <p:spPr>
          <a:xfrm>
            <a:off x="5508104" y="1975372"/>
            <a:ext cx="2177200" cy="380852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714857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2"/>
                </a:solidFill>
                <a:latin typeface="Bahnschrift Condensed" panose="020B0502040204020203" pitchFamily="34" charset="0"/>
              </a:rPr>
              <a:t>Лиле́йник</a:t>
            </a:r>
            <a:r>
              <a:rPr lang="ru-RU" dirty="0" smtClean="0">
                <a:solidFill>
                  <a:srgbClr val="202122"/>
                </a:solidFill>
                <a:latin typeface="Bahnschrift Condensed" panose="020B0502040204020203" pitchFamily="34" charset="0"/>
              </a:rPr>
              <a:t>, 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или </a:t>
            </a:r>
            <a:r>
              <a:rPr lang="ru-RU" b="1" dirty="0" smtClean="0">
                <a:solidFill>
                  <a:srgbClr val="202122"/>
                </a:solidFill>
                <a:latin typeface="Bahnschrift Condensed" panose="020B0502040204020203" pitchFamily="34" charset="0"/>
              </a:rPr>
              <a:t>Красодне́в</a:t>
            </a:r>
            <a:endParaRPr lang="ru-RU" baseline="30000" dirty="0" smtClean="0">
              <a:solidFill>
                <a:srgbClr val="0645AD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4" tooltip="Латинский язык"/>
              </a:rPr>
              <a:t>лат.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</a:t>
            </a:r>
            <a:r>
              <a:rPr lang="ru-RU" i="1" dirty="0">
                <a:solidFill>
                  <a:srgbClr val="202122"/>
                </a:solidFill>
                <a:latin typeface="Bahnschrift Condensed" panose="020B0502040204020203" pitchFamily="34" charset="0"/>
              </a:rPr>
              <a:t>Hemerocállis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) — 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5" tooltip="Род (биология)"/>
              </a:rPr>
              <a:t>род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растений подсемейства </a:t>
            </a:r>
            <a:r>
              <a:rPr lang="ru-RU" dirty="0">
                <a:solidFill>
                  <a:srgbClr val="BA0000"/>
                </a:solidFill>
                <a:latin typeface="Bahnschrift Condensed" panose="020B0502040204020203" pitchFamily="34" charset="0"/>
                <a:hlinkClick r:id="rId6" tooltip="Лилейниковые (страница отсутствует)"/>
              </a:rPr>
              <a:t>Лилейниковые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семейства 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7" tooltip="Асфоделовые"/>
              </a:rPr>
              <a:t>Асфоделовые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(</a:t>
            </a:r>
            <a:r>
              <a:rPr lang="ru-RU" i="1" dirty="0">
                <a:solidFill>
                  <a:srgbClr val="202122"/>
                </a:solidFill>
                <a:latin typeface="Bahnschrift Condensed" panose="020B0502040204020203" pitchFamily="34" charset="0"/>
              </a:rPr>
              <a:t>Asphodelaceae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).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0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Виды рода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распространены на Дальнем Востоке: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Китай"/>
              </a:rPr>
              <a:t>Китае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Корея"/>
              </a:rPr>
              <a:t>Корее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Япония"/>
              </a:rPr>
              <a:t>Японии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южных районах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российского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Дальнего Востока, а также в южных районах Восточной Сибири до верховий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Обь"/>
              </a:rPr>
              <a:t>Оби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на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западе.</a:t>
            </a:r>
            <a:endParaRPr lang="ru-RU" dirty="0">
              <a:solidFill>
                <a:srgbClr val="202122"/>
              </a:solidFill>
              <a:latin typeface="Bahnschrift SemiBold Condensed" panose="020B0502040204020203" pitchFamily="34" charset="0"/>
            </a:endParaRPr>
          </a:p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В культуре повсеместно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 </a:t>
            </a:r>
            <a:endParaRPr lang="ru-RU" dirty="0">
              <a:solidFill>
                <a:srgbClr val="202122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Название рода </a:t>
            </a:r>
            <a:r>
              <a:rPr lang="ru-RU" i="1" dirty="0" err="1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Hemerocallis</a:t>
            </a:r>
            <a:r>
              <a:rPr lang="ru-RU" i="1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происходит от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Греческий язык"/>
              </a:rPr>
              <a:t>греч.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Bahnschrift SemiBold Condensed" panose="020B0502040204020203" pitchFamily="34" charset="0"/>
              </a:rPr>
              <a:t>ἡμέρ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Bahnschrift SemiBold Condensed" panose="020B0502040204020203" pitchFamily="34" charset="0"/>
              </a:rPr>
              <a:t>α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— «день, сутки» и 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Bahnschrift SemiBold Condensed" panose="020B0502040204020203" pitchFamily="34" charset="0"/>
              </a:rPr>
              <a:t>καλός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— «красивый», что связано с краткосрочностью цветения большинства видов: каждый цветок обычно цветёт один день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флокс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653" r="-1291" b="12408"/>
          <a:stretch/>
        </p:blipFill>
        <p:spPr>
          <a:xfrm>
            <a:off x="395536" y="1988839"/>
            <a:ext cx="2205337" cy="3147384"/>
          </a:xfrm>
        </p:spPr>
      </p:pic>
      <p:sp>
        <p:nvSpPr>
          <p:cNvPr id="5" name="Прямоугольник 4"/>
          <p:cNvSpPr/>
          <p:nvPr/>
        </p:nvSpPr>
        <p:spPr>
          <a:xfrm>
            <a:off x="2843808" y="19888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Название рода </a:t>
            </a:r>
            <a:r>
              <a:rPr lang="ru-RU" i="1" dirty="0" err="1">
                <a:solidFill>
                  <a:srgbClr val="202122"/>
                </a:solidFill>
                <a:latin typeface="Bahnschrift Condensed" panose="020B0502040204020203" pitchFamily="34" charset="0"/>
              </a:rPr>
              <a:t>Hemerocallis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происходит от 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3" tooltip="Греческий язык"/>
              </a:rPr>
              <a:t>греч.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Bahnschrift Condensed" panose="020B0502040204020203" pitchFamily="34" charset="0"/>
              </a:rPr>
              <a:t>ἡμέρ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Bahnschrift Condensed" panose="020B0502040204020203" pitchFamily="34" charset="0"/>
              </a:rPr>
              <a:t>α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— «день, сутки» и 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Bahnschrift Condensed" panose="020B0502040204020203" pitchFamily="34" charset="0"/>
              </a:rPr>
              <a:t>καλός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— «красивый», что связано с краткосрочностью цветения большинства видов: каждый цветок обычно цветёт один день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Растение в культуре с 1732 года, селекционная работа ведётся с XIX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века.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Современное многообразие сортимента позволяет подобрать наиболее удачные сорта в соответствии с регионом и требованиям к их декоративным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качествам.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Многолетние растения"/>
              </a:rPr>
              <a:t>Многолетнее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Травянистые растения"/>
              </a:rPr>
              <a:t>травянистое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растение с прямостоячим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Стебель"/>
              </a:rPr>
              <a:t>стеблем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в высоту достигает 150 см.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роза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 r="-3331" b="11043"/>
          <a:stretch/>
        </p:blipFill>
        <p:spPr>
          <a:xfrm>
            <a:off x="5508104" y="1988840"/>
            <a:ext cx="2249725" cy="3497560"/>
          </a:xfrm>
        </p:spPr>
      </p:pic>
      <p:sp>
        <p:nvSpPr>
          <p:cNvPr id="7" name="Прямоугольник 6"/>
          <p:cNvSpPr/>
          <p:nvPr/>
        </p:nvSpPr>
        <p:spPr>
          <a:xfrm>
            <a:off x="430567" y="18149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Ро́за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— собирательное название видов и </a:t>
            </a:r>
            <a:r>
              <a:rPr lang="ru-RU" dirty="0" smtClean="0">
                <a:solidFill>
                  <a:srgbClr val="0645AD"/>
                </a:solidFill>
                <a:latin typeface="Bahnschrift SemiBold Condensed" panose="020B0502040204020203" pitchFamily="34" charset="0"/>
                <a:hlinkClick r:id="rId3" tooltip="Сорт"/>
              </a:rPr>
              <a:t>сортов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представителей рода </a:t>
            </a:r>
            <a:r>
              <a:rPr lang="ru-RU" dirty="0" err="1" smtClean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Шиповник"/>
              </a:rPr>
              <a:t>Шипо́вник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dirty="0" smtClean="0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Латинский язык"/>
              </a:rPr>
              <a:t>лат.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i="1" dirty="0" err="1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Rósa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), выращиваемых человеком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и растущих в дикой природе. </a:t>
            </a:r>
            <a:r>
              <a:rPr lang="ru-RU" dirty="0" err="1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Бо́льшая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часть сортов роз получена в результате длительной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Селекция"/>
              </a:rPr>
              <a:t>селекции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путём многократных повторных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Скрещивание"/>
              </a:rPr>
              <a:t>скрещиваний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 отбора. Некоторые сорта являются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Инфравидовые ранги"/>
              </a:rPr>
              <a:t>формами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дикорастущих видов.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567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Розы впервые начали выращивать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Древний Рим"/>
              </a:rPr>
              <a:t>Древнем Риме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хотя основное назначение садов того времени было выращивание полезных растений (плодовых, овощных, пряных и лекарственных), но в произведениях древнеримских писателей встречается описание около 10 сортов роз</a:t>
            </a:r>
            <a:r>
              <a:rPr lang="ru-RU" baseline="30000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/>
              </a:rPr>
              <a:t>[5]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Геродот"/>
              </a:rPr>
              <a:t>Геродот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уже в V веке до н. э. в своей «Истории» описывает сады царя Мидаса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Древняя Македония"/>
              </a:rPr>
              <a:t>Македонии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 упоминает там махровую розу. 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гортензии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09" r="-445" b="24050"/>
          <a:stretch/>
        </p:blipFill>
        <p:spPr>
          <a:xfrm>
            <a:off x="467544" y="2060848"/>
            <a:ext cx="2186871" cy="3249227"/>
          </a:xfrm>
        </p:spPr>
      </p:pic>
      <p:sp>
        <p:nvSpPr>
          <p:cNvPr id="7" name="Прямоугольник 6"/>
          <p:cNvSpPr/>
          <p:nvPr/>
        </p:nvSpPr>
        <p:spPr>
          <a:xfrm>
            <a:off x="3131840" y="19168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202122"/>
                </a:solidFill>
                <a:latin typeface="Bahnschrift Condensed" panose="020B0502040204020203" pitchFamily="34" charset="0"/>
              </a:rPr>
              <a:t>Горте́нзия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3" tooltip="Латинский язык"/>
              </a:rPr>
              <a:t>лат.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Bahnschrift Condensed" panose="020B0502040204020203" pitchFamily="34" charset="0"/>
              </a:rPr>
              <a:t>Hydrángea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) — 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4" tooltip="Род (биология)"/>
              </a:rPr>
              <a:t>род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5" tooltip="Цветковые растения"/>
              </a:rPr>
              <a:t>цветковых растений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 семейства </a:t>
            </a:r>
            <a:r>
              <a:rPr lang="ru-RU" dirty="0">
                <a:solidFill>
                  <a:srgbClr val="0645AD"/>
                </a:solidFill>
                <a:latin typeface="Bahnschrift Condensed" panose="020B0502040204020203" pitchFamily="34" charset="0"/>
                <a:hlinkClick r:id="rId6" tooltip="Гортензиевые"/>
              </a:rPr>
              <a:t>Гортензиевые</a:t>
            </a:r>
            <a:r>
              <a:rPr lang="ru-RU" dirty="0">
                <a:solidFill>
                  <a:srgbClr val="202122"/>
                </a:solidFill>
                <a:latin typeface="Bahnschrift Condensed" panose="020B0502040204020203" pitchFamily="34" charset="0"/>
              </a:rPr>
              <a:t>, завезены в Европу в начале XIV века для зажиточных слоев, в основном Англии и Франции. Изначально насчитывалось 2 формы — с белой и алой окраской соцветий.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573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Произрастает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Южная Азия"/>
              </a:rPr>
              <a:t>Южной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Восточная Азия"/>
              </a:rPr>
              <a:t>Восточной Азии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Северная Америка"/>
              </a:rPr>
              <a:t>Северной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Южная Америка"/>
              </a:rPr>
              <a:t>Южной Америке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с наибольшим видовым разнообразием в Восточной Азии, особенно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Китай"/>
              </a:rPr>
              <a:t>Китае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Япония"/>
              </a:rPr>
              <a:t>Японии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Несколько видов гортензии растут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3" tooltip="Россия"/>
              </a:rPr>
              <a:t>России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на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4" tooltip="Дальний Восток"/>
              </a:rPr>
              <a:t>Дальнем Востоке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8613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Название «гортензия» растению дал 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15" tooltip="Коммерсон, Филибер"/>
              </a:rPr>
              <a:t>Филибер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5" tooltip="Коммерсон, Филибер"/>
              </a:rPr>
              <a:t> 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15" tooltip="Коммерсон, Филибер"/>
              </a:rPr>
              <a:t>Коммерсон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оно является производным от латинского 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hortus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(сад). Поскольку Гортензия было в эту эпоху распространенным женским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именем.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9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рудбекия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5" r="1562" b="24409"/>
          <a:stretch/>
        </p:blipFill>
        <p:spPr>
          <a:xfrm>
            <a:off x="5580112" y="2060848"/>
            <a:ext cx="2143194" cy="300953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Рудбе́кия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3" tooltip="Латинский язык"/>
              </a:rPr>
              <a:t>лат.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Rudbéckia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 —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Род (биология)"/>
              </a:rPr>
              <a:t>род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Однолетнее растение"/>
              </a:rPr>
              <a:t>однолетних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Двулетнее растение"/>
              </a:rPr>
              <a:t>двулетних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Многолетнее растение"/>
              </a:rPr>
              <a:t>многолетних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Трава"/>
              </a:rPr>
              <a:t>травянистых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растений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Семейство"/>
              </a:rPr>
              <a:t>семейства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Астровые"/>
              </a:rPr>
              <a:t>Астровые, или Сложноцветные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Asteraceae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), включающий около 40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Биологический вид"/>
              </a:rPr>
              <a:t>видов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Естественная область распространения растений этого рода находится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Северная Америка"/>
              </a:rPr>
              <a:t>Северной Америке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многие виды произрастают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3" tooltip="Прерия"/>
              </a:rPr>
              <a:t>прериях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Некоторые виды культивируются как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4" tooltip="Декоративные растения"/>
              </a:rPr>
              <a:t>декоративные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часто дичают, распространены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5" tooltip="Европа"/>
              </a:rPr>
              <a:t>Европе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6" tooltip="Африка"/>
              </a:rPr>
              <a:t>Африке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Первые поселенцы Северной Америки, обратив внимание на красивые цветки, ввели растение в культуру как декоративное и дали ему поэтичное название «Черноглазая Сюзанна» (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7" tooltip="Английский язык"/>
              </a:rPr>
              <a:t>англ.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Black-eyed</a:t>
            </a:r>
            <a:r>
              <a:rPr lang="ru-RU" i="1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Susan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</a:t>
            </a:r>
            <a:r>
              <a:rPr lang="ru-RU" baseline="30000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8"/>
              </a:rPr>
              <a:t>[2]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из-за тёмноокрашенных сердцевин соцветий.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бархатцы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5" t="13312" r="-11078" b="19098"/>
          <a:stretch/>
        </p:blipFill>
        <p:spPr>
          <a:xfrm>
            <a:off x="323528" y="1916832"/>
            <a:ext cx="2521258" cy="3275860"/>
          </a:xfrm>
        </p:spPr>
      </p:pic>
      <p:sp>
        <p:nvSpPr>
          <p:cNvPr id="6" name="Прямоугольник 5"/>
          <p:cNvSpPr/>
          <p:nvPr/>
        </p:nvSpPr>
        <p:spPr>
          <a:xfrm>
            <a:off x="2915816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Латинское название дал в 1753 году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Карл Линней"/>
              </a:rPr>
              <a:t>Карл </a:t>
            </a:r>
            <a:r>
              <a:rPr lang="ru-RU" dirty="0" smtClean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Карл Линней"/>
              </a:rPr>
              <a:t>Линней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по имени этрусского божества 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Тагес"/>
              </a:rPr>
              <a:t>Тагеса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родившегося из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борозды. 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Скорее всего, это название дано из-за лёгкости, с которой растения появляются каждый год либо из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Семя"/>
              </a:rPr>
              <a:t>семян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завязавшихся в предыдущем году, либо из укоренившихся побегов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стебля</a:t>
            </a:r>
            <a:r>
              <a:rPr lang="ru-RU" baseline="30000" dirty="0" smtClean="0">
                <a:solidFill>
                  <a:srgbClr val="0645AD"/>
                </a:solidFill>
                <a:latin typeface="Bahnschrift SemiBold Condensed" panose="020B0502040204020203" pitchFamily="34" charset="0"/>
              </a:rPr>
              <a:t>]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Происходят из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Америка"/>
              </a:rPr>
              <a:t>Америки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где дико произрастают от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Нью-Мексико"/>
              </a:rPr>
              <a:t>Нью-Мексико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Аризона"/>
              </a:rPr>
              <a:t>Аризоны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до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Аргентина"/>
              </a:rPr>
              <a:t>Аргентины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и откуда в XVI веке были завезены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Конкистадор"/>
              </a:rPr>
              <a:t>конкистадорами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Испания"/>
              </a:rPr>
              <a:t>Испанию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а затем распространились по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3" tooltip="Европа"/>
              </a:rPr>
              <a:t>Европе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4" tooltip="Россия"/>
              </a:rPr>
              <a:t>России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5" tooltip="Малая Азия"/>
              </a:rPr>
              <a:t>Малой Азии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 так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далее.</a:t>
            </a:r>
            <a:endParaRPr lang="ru-RU" dirty="0">
              <a:solidFill>
                <a:srgbClr val="202122"/>
              </a:solidFill>
              <a:latin typeface="Bahnschrift SemiBold Condensed" panose="020B0502040204020203" pitchFamily="34" charset="0"/>
            </a:endParaRPr>
          </a:p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В некоторых регионах России 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16" tooltip="Интродукция (биология)"/>
              </a:rPr>
              <a:t>интродуцированные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в качестве садовых растения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7" tooltip="Натурализация (биология)"/>
              </a:rPr>
              <a:t>натурализовались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 встречаются в дикой природе. По данным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8" tooltip="БИН РАН"/>
              </a:rPr>
              <a:t>БИН РАН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бархатцы прямостоячие и б. раскидистые включены в атлас растений Ленинградской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области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9473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err="1" smtClean="0">
                <a:latin typeface="Arial Black" panose="020B0A04020102020204" pitchFamily="34" charset="0"/>
              </a:rPr>
              <a:t>монарда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4" t="27600" r="-15984" b="16415"/>
          <a:stretch/>
        </p:blipFill>
        <p:spPr>
          <a:xfrm>
            <a:off x="5436096" y="1965470"/>
            <a:ext cx="2618913" cy="271336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33585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Род назван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3" tooltip="Линней, Карл"/>
              </a:rPr>
              <a:t>Карлом Линнеем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в честь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Испания"/>
              </a:rPr>
              <a:t>испанского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ботаника и врача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Монардес, Николас"/>
              </a:rPr>
              <a:t>Николаса 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Монардес, Николас"/>
              </a:rPr>
              <a:t>Монардеса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(1493—1588), который в 1574 году издал книгу, в которой описывал новые растения, найденные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Америка"/>
              </a:rPr>
              <a:t>Америке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Мона́рда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Латинский язык"/>
              </a:rPr>
              <a:t>лат.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Monárda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 —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Род (биология)"/>
              </a:rPr>
              <a:t>род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Однолетние растения"/>
              </a:rPr>
              <a:t>однолетних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или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Многолетние растения"/>
              </a:rPr>
              <a:t>многолетних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Травы"/>
              </a:rPr>
              <a:t>травянистых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растений семейства </a:t>
            </a:r>
            <a:r>
              <a:rPr lang="ru-RU" dirty="0" err="1">
                <a:solidFill>
                  <a:srgbClr val="0645AD"/>
                </a:solidFill>
                <a:latin typeface="Bahnschrift SemiBold Condensed" panose="020B0502040204020203" pitchFamily="34" charset="0"/>
                <a:hlinkClick r:id="rId12" tooltip="Яснотковые"/>
              </a:rPr>
              <a:t>Яснотковые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Яснотковые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), происходящих из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3" tooltip="Северная Америка"/>
              </a:rPr>
              <a:t>Северной Америки</a:t>
            </a:r>
            <a:r>
              <a:rPr lang="ru-RU" dirty="0">
                <a:solidFill>
                  <a:srgbClr val="202122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44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фиалка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8" t="10258" r="8548" b="-10258"/>
          <a:stretch/>
        </p:blipFill>
        <p:spPr>
          <a:xfrm>
            <a:off x="251520" y="1916832"/>
            <a:ext cx="2376264" cy="3168352"/>
          </a:xfrm>
        </p:spPr>
      </p:pic>
      <p:sp>
        <p:nvSpPr>
          <p:cNvPr id="5" name="Прямоугольник 4"/>
          <p:cNvSpPr/>
          <p:nvPr/>
        </p:nvSpPr>
        <p:spPr>
          <a:xfrm>
            <a:off x="2987824" y="19168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Фиа́лка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3" tooltip="Латинский язык"/>
              </a:rPr>
              <a:t>лат.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Víola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 —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4" tooltip="Род (биология)"/>
              </a:rPr>
              <a:t>род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растений семейства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5" tooltip="Фиалковые"/>
              </a:rPr>
              <a:t>Фиалковые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</a:t>
            </a:r>
            <a:r>
              <a:rPr lang="ru-RU" i="1" dirty="0" err="1">
                <a:solidFill>
                  <a:srgbClr val="202122"/>
                </a:solidFill>
                <a:latin typeface="Bahnschrift SemiBold Condensed" panose="020B0502040204020203" pitchFamily="34" charset="0"/>
              </a:rPr>
              <a:t>Violaceae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). Известно около 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пятисот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(по некоторым данным — более пятисот)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Биологический вид"/>
              </a:rPr>
              <a:t>видов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 растущих преимущественно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7" tooltip="Северное полушарие"/>
              </a:rPr>
              <a:t>Северном полушарии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— в горах и в регионах с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8" tooltip="Умеренный климат"/>
              </a:rPr>
              <a:t>умеренным климатом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Представители рода Фиалка встречаются в большинстве регионов мира с умеренным климатом; наибольшая концентрация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6" tooltip="Биологический вид"/>
              </a:rPr>
              <a:t>видов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наблюдается в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9" tooltip="Северная Америка"/>
              </a:rPr>
              <a:t>Северной Америке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0" tooltip="Анды"/>
              </a:rPr>
              <a:t>Андах</a:t>
            </a:r>
            <a:r>
              <a:rPr lang="ru-RU" dirty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Bahnschrift SemiBold Condensed" panose="020B0502040204020203" pitchFamily="34" charset="0"/>
                <a:hlinkClick r:id="rId11" tooltip="Япония"/>
              </a:rPr>
              <a:t>Японии</a:t>
            </a:r>
            <a:r>
              <a:rPr lang="ru-RU" dirty="0" smtClean="0">
                <a:solidFill>
                  <a:srgbClr val="202122"/>
                </a:solidFill>
                <a:latin typeface="Bahnschrift SemiBold Condensed" panose="020B0502040204020203" pitchFamily="34" charset="0"/>
              </a:rPr>
              <a:t>.</a:t>
            </a:r>
            <a:endParaRPr lang="ru-RU" dirty="0">
              <a:solidFill>
                <a:srgbClr val="202122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85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437</TotalTime>
  <Words>143</Words>
  <Application>Microsoft Office PowerPoint</Application>
  <PresentationFormat>Экран (4:3)</PresentationFormat>
  <Paragraphs>42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В гостях у Берендея</vt:lpstr>
      <vt:lpstr>лилейник</vt:lpstr>
      <vt:lpstr>флокс</vt:lpstr>
      <vt:lpstr>роза</vt:lpstr>
      <vt:lpstr>гортензии</vt:lpstr>
      <vt:lpstr>рудбекия</vt:lpstr>
      <vt:lpstr>бархатцы</vt:lpstr>
      <vt:lpstr>монарда</vt:lpstr>
      <vt:lpstr>фиалка</vt:lpstr>
      <vt:lpstr>хоста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Берендея</dc:title>
  <dc:creator>1</dc:creator>
  <cp:lastModifiedBy>1</cp:lastModifiedBy>
  <cp:revision>15</cp:revision>
  <dcterms:created xsi:type="dcterms:W3CDTF">2025-07-14T07:08:51Z</dcterms:created>
  <dcterms:modified xsi:type="dcterms:W3CDTF">2025-07-14T14:26:17Z</dcterms:modified>
</cp:coreProperties>
</file>